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92000"/>
  <p:notesSz cx="6858000" cy="9144000"/>
  <p:embeddedFontLst>
    <p:embeddedFont>
      <p:font typeface="Gill Sans"/>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FB9EEE4-9923-4642-9107-8387AB1AC622}">
  <a:tblStyle styleId="{DFB9EEE4-9923-4642-9107-8387AB1AC6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GillSans-regular.fntdata"/><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schemas.openxmlformats.org/officeDocument/2006/relationships/font" Target="fonts/GillSans-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p:nvPr>
            <p:ph idx="2" type="pic"/>
          </p:nvPr>
        </p:nvSpPr>
        <p:spPr>
          <a:xfrm>
            <a:off x="6095999" y="0"/>
            <a:ext cx="6102097" cy="6858000"/>
          </a:xfrm>
          <a:prstGeom prst="rect">
            <a:avLst/>
          </a:prstGeom>
          <a:solidFill>
            <a:srgbClr val="BFBFBF"/>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chemeClr val="accent2"/>
              </a:buClr>
              <a:buSzPts val="3200"/>
              <a:buFont typeface="Arial"/>
              <a:buNone/>
              <a:defRPr b="0" i="0" sz="3200" u="none" cap="none" strike="noStrike">
                <a:solidFill>
                  <a:srgbClr val="FEFEFE"/>
                </a:solidFill>
                <a:latin typeface="Gill Sans"/>
                <a:ea typeface="Gill Sans"/>
                <a:cs typeface="Gill Sans"/>
                <a:sym typeface="Gill Sans"/>
              </a:defRPr>
            </a:lvl1pPr>
            <a:lvl2pPr lvl="1" marR="0" rtl="0" algn="l">
              <a:lnSpc>
                <a:spcPct val="100000"/>
              </a:lnSpc>
              <a:spcBef>
                <a:spcPts val="1000"/>
              </a:spcBef>
              <a:spcAft>
                <a:spcPts val="0"/>
              </a:spcAft>
              <a:buClr>
                <a:schemeClr val="accent2"/>
              </a:buClr>
              <a:buSzPts val="2800"/>
              <a:buFont typeface="Arial"/>
              <a:buNone/>
              <a:defRPr b="0" i="0" sz="2800" u="none" cap="none" strike="noStrike">
                <a:solidFill>
                  <a:srgbClr val="262626"/>
                </a:solidFill>
                <a:latin typeface="Gill Sans"/>
                <a:ea typeface="Gill Sans"/>
                <a:cs typeface="Gill Sans"/>
                <a:sym typeface="Gill Sans"/>
              </a:defRPr>
            </a:lvl2pPr>
            <a:lvl3pPr lvl="2" marR="0" rtl="0" algn="l">
              <a:lnSpc>
                <a:spcPct val="100000"/>
              </a:lnSpc>
              <a:spcBef>
                <a:spcPts val="1000"/>
              </a:spcBef>
              <a:spcAft>
                <a:spcPts val="0"/>
              </a:spcAft>
              <a:buClr>
                <a:schemeClr val="accent2"/>
              </a:buClr>
              <a:buSzPts val="2400"/>
              <a:buFont typeface="Arial"/>
              <a:buNone/>
              <a:defRPr b="0" i="0" sz="2400" u="none" cap="none" strike="noStrike">
                <a:solidFill>
                  <a:srgbClr val="262626"/>
                </a:solidFill>
                <a:latin typeface="Gill Sans"/>
                <a:ea typeface="Gill Sans"/>
                <a:cs typeface="Gill Sans"/>
                <a:sym typeface="Gill Sans"/>
              </a:defRPr>
            </a:lvl3pPr>
            <a:lvl4pPr lvl="3"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Gill Sans"/>
                <a:ea typeface="Gill Sans"/>
                <a:cs typeface="Gill Sans"/>
                <a:sym typeface="Gill Sans"/>
              </a:defRPr>
            </a:lvl4pPr>
            <a:lvl5pPr lvl="4"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Gill Sans"/>
                <a:ea typeface="Gill Sans"/>
                <a:cs typeface="Gill Sans"/>
                <a:sym typeface="Gill Sans"/>
              </a:defRPr>
            </a:lvl5pPr>
            <a:lvl6pPr lvl="5"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6pPr>
            <a:lvl7pPr lvl="6"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7pPr>
            <a:lvl8pPr lvl="7"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8pPr>
            <a:lvl9pPr lvl="8"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9pPr>
          </a:lstStyle>
          <a:p/>
        </p:txBody>
      </p:sp>
      <p:sp>
        <p:nvSpPr>
          <p:cNvPr id="78" name="Google Shape;78;p12"/>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1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4545009" y="324171"/>
            <a:ext cx="3101983" cy="772972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4"/>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rot="5400000">
            <a:off x="2838640" y="329755"/>
            <a:ext cx="4983480" cy="619848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 name="Shape 29"/>
        <p:cNvGrpSpPr/>
        <p:nvPr/>
      </p:nvGrpSpPr>
      <p:grpSpPr>
        <a:xfrm>
          <a:off x="0" y="0"/>
          <a:ext cx="0" cy="0"/>
          <a:chOff x="0" y="0"/>
          <a:chExt cx="0" cy="0"/>
        </a:xfrm>
      </p:grpSpPr>
      <p:sp>
        <p:nvSpPr>
          <p:cNvPr id="30" name="Google Shape;30;p5"/>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33" name="Google Shape;33;p5"/>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34" name="Google Shape;34;p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0" name="Google Shape;40;p6"/>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1" name="Google Shape;41;p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2"/>
        </a:solidFill>
      </p:bgPr>
    </p:bg>
    <p:spTree>
      <p:nvGrpSpPr>
        <p:cNvPr id="44" name="Shape 44"/>
        <p:cNvGrpSpPr/>
        <p:nvPr/>
      </p:nvGrpSpPr>
      <p:grpSpPr>
        <a:xfrm>
          <a:off x="0" y="0"/>
          <a:ext cx="0" cy="0"/>
          <a:chOff x="0" y="0"/>
          <a:chExt cx="0" cy="0"/>
        </a:xfrm>
      </p:grpSpPr>
      <p:sp>
        <p:nvSpPr>
          <p:cNvPr id="45" name="Google Shape;45;p7"/>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47" name="Google Shape;47;p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1"/>
        </a:solidFill>
      </p:bgPr>
    </p:bg>
    <p:spTree>
      <p:nvGrpSpPr>
        <p:cNvPr id="50" name="Shape 50"/>
        <p:cNvGrpSpPr/>
        <p:nvPr/>
      </p:nvGrpSpPr>
      <p:grpSpPr>
        <a:xfrm>
          <a:off x="0" y="0"/>
          <a:ext cx="0" cy="0"/>
          <a:chOff x="0" y="0"/>
          <a:chExt cx="0" cy="0"/>
        </a:xfrm>
      </p:grpSpPr>
      <p:sp>
        <p:nvSpPr>
          <p:cNvPr id="51" name="Google Shape;51;p8"/>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53" name="Google Shape;53;p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6" name="Shape 56"/>
        <p:cNvGrpSpPr/>
        <p:nvPr/>
      </p:nvGrpSpPr>
      <p:grpSpPr>
        <a:xfrm>
          <a:off x="0" y="0"/>
          <a:ext cx="0" cy="0"/>
          <a:chOff x="0" y="0"/>
          <a:chExt cx="0" cy="0"/>
        </a:xfrm>
      </p:grpSpPr>
      <p:sp>
        <p:nvSpPr>
          <p:cNvPr id="57" name="Google Shape;57;p9"/>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8" name="Google Shape;58;p9"/>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9" name="Google Shape;59;p9"/>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0" name="Google Shape;60;p9"/>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1" name="Google Shape;61;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64" name="Google Shape;64;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1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 name="Google Shape;10;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 name="Google Shape;21;p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2" name="Google Shape;22;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rgbClr val="262626"/>
              </a:buClr>
              <a:buSzPts val="3800"/>
              <a:buFont typeface="Gill Sans"/>
              <a:buNone/>
            </a:pPr>
            <a:r>
              <a:rPr lang="en-GB"/>
              <a:t>SPACEKEY PROJECTS: KROY</a:t>
            </a:r>
            <a:endParaRPr/>
          </a:p>
        </p:txBody>
      </p:sp>
      <p:sp>
        <p:nvSpPr>
          <p:cNvPr id="99" name="Google Shape;99;p15"/>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lang="en-GB"/>
              <a:t>User Manual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MINIGAME</a:t>
            </a:r>
            <a:endParaRPr/>
          </a:p>
        </p:txBody>
      </p:sp>
      <p:sp>
        <p:nvSpPr>
          <p:cNvPr id="185" name="Google Shape;185;p24"/>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Every time you return a truck to the fire station, if the truck’s health or water is not </a:t>
            </a:r>
            <a:r>
              <a:rPr lang="en-GB"/>
              <a:t>complete</a:t>
            </a:r>
            <a:r>
              <a:rPr lang="en-GB"/>
              <a:t>, a minigame will start, allowing you to refill the truck.</a:t>
            </a:r>
            <a:endParaRPr/>
          </a:p>
          <a:p>
            <a:pPr indent="-228600" lvl="0" marL="228600" rtl="0" algn="l">
              <a:lnSpc>
                <a:spcPct val="100000"/>
              </a:lnSpc>
              <a:spcBef>
                <a:spcPts val="1000"/>
              </a:spcBef>
              <a:spcAft>
                <a:spcPts val="0"/>
              </a:spcAft>
              <a:buSzPts val="1800"/>
              <a:buChar char="•"/>
            </a:pPr>
            <a:r>
              <a:rPr lang="en-GB"/>
              <a:t>To complete the minigame, there must be a closed loop of pipes going from the top left corner to the bottom right. You can do this by clicking the pipes to rotate them until they are in the correct configuration.</a:t>
            </a:r>
            <a:endParaRPr/>
          </a:p>
        </p:txBody>
      </p:sp>
      <p:pic>
        <p:nvPicPr>
          <p:cNvPr descr="A picture containing sitting, toy, red, display&#10;&#10;Description automatically generated" id="186" name="Google Shape;186;p24"/>
          <p:cNvPicPr preferRelativeResize="0"/>
          <p:nvPr/>
        </p:nvPicPr>
        <p:blipFill rotWithShape="1">
          <a:blip r:embed="rId3">
            <a:alphaModFix/>
          </a:blip>
          <a:srcRect b="0" l="0" r="0" t="0"/>
          <a:stretch/>
        </p:blipFill>
        <p:spPr>
          <a:xfrm>
            <a:off x="1343025" y="2481453"/>
            <a:ext cx="4752975" cy="33598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CONTENTS</a:t>
            </a:r>
            <a:endParaRPr/>
          </a:p>
        </p:txBody>
      </p:sp>
      <p:sp>
        <p:nvSpPr>
          <p:cNvPr id="105" name="Google Shape;105;p16"/>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Introduction … 3</a:t>
            </a:r>
            <a:endParaRPr/>
          </a:p>
          <a:p>
            <a:pPr indent="-228600" lvl="0" marL="228600" rtl="0" algn="l">
              <a:lnSpc>
                <a:spcPct val="100000"/>
              </a:lnSpc>
              <a:spcBef>
                <a:spcPts val="1000"/>
              </a:spcBef>
              <a:spcAft>
                <a:spcPts val="0"/>
              </a:spcAft>
              <a:buSzPts val="1800"/>
              <a:buChar char="•"/>
            </a:pPr>
            <a:r>
              <a:rPr lang="en-GB"/>
              <a:t>Controls … 4</a:t>
            </a:r>
            <a:endParaRPr/>
          </a:p>
          <a:p>
            <a:pPr indent="-228600" lvl="0" marL="228600" rtl="0" algn="l">
              <a:lnSpc>
                <a:spcPct val="100000"/>
              </a:lnSpc>
              <a:spcBef>
                <a:spcPts val="1000"/>
              </a:spcBef>
              <a:spcAft>
                <a:spcPts val="0"/>
              </a:spcAft>
              <a:buSzPts val="1800"/>
              <a:buChar char="•"/>
            </a:pPr>
            <a:r>
              <a:rPr lang="en-GB"/>
              <a:t>Menu Navigation … 5</a:t>
            </a:r>
            <a:endParaRPr/>
          </a:p>
          <a:p>
            <a:pPr indent="-228600" lvl="0" marL="228600" rtl="0" algn="l">
              <a:lnSpc>
                <a:spcPct val="100000"/>
              </a:lnSpc>
              <a:spcBef>
                <a:spcPts val="1000"/>
              </a:spcBef>
              <a:spcAft>
                <a:spcPts val="0"/>
              </a:spcAft>
              <a:buSzPts val="1800"/>
              <a:buChar char="•"/>
            </a:pPr>
            <a:r>
              <a:rPr lang="en-GB"/>
              <a:t>Options … 6</a:t>
            </a:r>
            <a:endParaRPr/>
          </a:p>
          <a:p>
            <a:pPr indent="-228600" lvl="0" marL="228600" rtl="0" algn="l">
              <a:lnSpc>
                <a:spcPct val="100000"/>
              </a:lnSpc>
              <a:spcBef>
                <a:spcPts val="1000"/>
              </a:spcBef>
              <a:spcAft>
                <a:spcPts val="0"/>
              </a:spcAft>
              <a:buSzPts val="1800"/>
              <a:buChar char="•"/>
            </a:pPr>
            <a:r>
              <a:rPr lang="en-GB"/>
              <a:t>Aim of the Game … 7</a:t>
            </a:r>
            <a:endParaRPr/>
          </a:p>
          <a:p>
            <a:pPr indent="-228600" lvl="0" marL="228600" rtl="0" algn="l">
              <a:lnSpc>
                <a:spcPct val="100000"/>
              </a:lnSpc>
              <a:spcBef>
                <a:spcPts val="1000"/>
              </a:spcBef>
              <a:spcAft>
                <a:spcPts val="0"/>
              </a:spcAft>
              <a:buSzPts val="1800"/>
              <a:buChar char="•"/>
            </a:pPr>
            <a:r>
              <a:rPr lang="en-GB"/>
              <a:t>Navigating the Map … 8</a:t>
            </a:r>
            <a:endParaRPr/>
          </a:p>
          <a:p>
            <a:pPr indent="-228600" lvl="0" marL="228600" rtl="0" algn="l">
              <a:lnSpc>
                <a:spcPct val="100000"/>
              </a:lnSpc>
              <a:spcBef>
                <a:spcPts val="1000"/>
              </a:spcBef>
              <a:spcAft>
                <a:spcPts val="0"/>
              </a:spcAft>
              <a:buSzPts val="1800"/>
              <a:buChar char="•"/>
            </a:pPr>
            <a:r>
              <a:rPr lang="en-GB"/>
              <a:t>Power ups … 9</a:t>
            </a:r>
            <a:endParaRPr/>
          </a:p>
          <a:p>
            <a:pPr indent="-228600" lvl="0" marL="228600" rtl="0" algn="l">
              <a:lnSpc>
                <a:spcPct val="100000"/>
              </a:lnSpc>
              <a:spcBef>
                <a:spcPts val="1000"/>
              </a:spcBef>
              <a:spcAft>
                <a:spcPts val="0"/>
              </a:spcAft>
              <a:buSzPts val="1800"/>
              <a:buChar char="•"/>
            </a:pPr>
            <a:r>
              <a:rPr lang="en-GB"/>
              <a:t>Minigame … 10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200"/>
              <a:buFont typeface="Gill Sans"/>
              <a:buNone/>
            </a:pPr>
            <a:r>
              <a:rPr lang="en-GB"/>
              <a:t>INTRODUCTION</a:t>
            </a:r>
            <a:endParaRPr/>
          </a:p>
        </p:txBody>
      </p:sp>
      <p:sp>
        <p:nvSpPr>
          <p:cNvPr id="111" name="Google Shape;111;p17"/>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00"/>
              <a:buNone/>
            </a:pPr>
            <a:r>
              <a:rPr lang="en-GB"/>
              <a:t>The year is 2042 and York has been invaded by evil extraterrestrials (ETs) from planet Kroy, who have set up fortresses in key locations (e.g. York Minster, Clifford Tower) around the city. While ETs are more technologically advanced and outgun humans, they have a major - and very convenient - weakness: they evaporate when they come in contact with water. As the leader of the Resistance, you have taken over York's old Fire Station and you are now in control of its fire engines. Your mission is to use the fire engines you control to flood the ET fortresses, and liberate York. </a:t>
            </a:r>
            <a:endParaRPr/>
          </a:p>
        </p:txBody>
      </p:sp>
      <p:sp>
        <p:nvSpPr>
          <p:cNvPr id="112" name="Google Shape;112;p17"/>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Autofit/>
          </a:bodyPr>
          <a:lstStyle/>
          <a:p>
            <a:pPr indent="0" lvl="0" marL="0" rtl="0" algn="ctr">
              <a:lnSpc>
                <a:spcPct val="100000"/>
              </a:lnSpc>
              <a:spcBef>
                <a:spcPts val="0"/>
              </a:spcBef>
              <a:spcAft>
                <a:spcPts val="0"/>
              </a:spcAft>
              <a:buSzPts val="15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alpha val="89803"/>
          </a:srgbClr>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CONTROLS</a:t>
            </a:r>
            <a:endParaRPr/>
          </a:p>
        </p:txBody>
      </p:sp>
      <p:sp>
        <p:nvSpPr>
          <p:cNvPr id="118" name="Google Shape;118;p18"/>
          <p:cNvSpPr txBox="1"/>
          <p:nvPr>
            <p:ph idx="1" type="body"/>
          </p:nvPr>
        </p:nvSpPr>
        <p:spPr>
          <a:xfrm>
            <a:off x="2358780" y="2631824"/>
            <a:ext cx="3428985" cy="3101982"/>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800"/>
              <a:buNone/>
            </a:pPr>
            <a:r>
              <a:rPr lang="en-GB"/>
              <a:t>Menu</a:t>
            </a:r>
            <a:endParaRPr/>
          </a:p>
          <a:p>
            <a:pPr indent="0" lvl="0" marL="0" rtl="0" algn="r">
              <a:lnSpc>
                <a:spcPct val="100000"/>
              </a:lnSpc>
              <a:spcBef>
                <a:spcPts val="1000"/>
              </a:spcBef>
              <a:spcAft>
                <a:spcPts val="0"/>
              </a:spcAft>
              <a:buSzPts val="1800"/>
              <a:buNone/>
            </a:pPr>
            <a:r>
              <a:rPr lang="en-GB"/>
              <a:t>Drive Forward</a:t>
            </a:r>
            <a:endParaRPr/>
          </a:p>
          <a:p>
            <a:pPr indent="0" lvl="0" marL="0" rtl="0" algn="r">
              <a:lnSpc>
                <a:spcPct val="100000"/>
              </a:lnSpc>
              <a:spcBef>
                <a:spcPts val="1000"/>
              </a:spcBef>
              <a:spcAft>
                <a:spcPts val="0"/>
              </a:spcAft>
              <a:buSzPts val="1800"/>
              <a:buNone/>
            </a:pPr>
            <a:r>
              <a:rPr lang="en-GB"/>
              <a:t>Drive Backward</a:t>
            </a:r>
            <a:endParaRPr/>
          </a:p>
          <a:p>
            <a:pPr indent="0" lvl="0" marL="0" rtl="0" algn="r">
              <a:lnSpc>
                <a:spcPct val="100000"/>
              </a:lnSpc>
              <a:spcBef>
                <a:spcPts val="1000"/>
              </a:spcBef>
              <a:spcAft>
                <a:spcPts val="0"/>
              </a:spcAft>
              <a:buSzPts val="1800"/>
              <a:buNone/>
            </a:pPr>
            <a:r>
              <a:rPr lang="en-GB"/>
              <a:t>Drive Left</a:t>
            </a:r>
            <a:endParaRPr/>
          </a:p>
          <a:p>
            <a:pPr indent="0" lvl="0" marL="0" rtl="0" algn="r">
              <a:lnSpc>
                <a:spcPct val="100000"/>
              </a:lnSpc>
              <a:spcBef>
                <a:spcPts val="1000"/>
              </a:spcBef>
              <a:spcAft>
                <a:spcPts val="0"/>
              </a:spcAft>
              <a:buSzPts val="1800"/>
              <a:buNone/>
            </a:pPr>
            <a:r>
              <a:rPr lang="en-GB"/>
              <a:t>Drive Right</a:t>
            </a:r>
            <a:endParaRPr/>
          </a:p>
          <a:p>
            <a:pPr indent="0" lvl="0" marL="0" rtl="0" algn="r">
              <a:lnSpc>
                <a:spcPct val="100000"/>
              </a:lnSpc>
              <a:spcBef>
                <a:spcPts val="1000"/>
              </a:spcBef>
              <a:spcAft>
                <a:spcPts val="0"/>
              </a:spcAft>
              <a:buSzPts val="1800"/>
              <a:buNone/>
            </a:pPr>
            <a:r>
              <a:rPr lang="en-GB"/>
              <a:t>Choosing </a:t>
            </a:r>
            <a:endParaRPr/>
          </a:p>
          <a:p>
            <a:pPr indent="0" lvl="0" marL="0" rtl="0" algn="r">
              <a:lnSpc>
                <a:spcPct val="100000"/>
              </a:lnSpc>
              <a:spcBef>
                <a:spcPts val="1000"/>
              </a:spcBef>
              <a:spcAft>
                <a:spcPts val="0"/>
              </a:spcAft>
              <a:buSzPts val="1800"/>
              <a:buNone/>
            </a:pPr>
            <a:r>
              <a:rPr lang="en-GB"/>
              <a:t>other trucks</a:t>
            </a:r>
            <a:endParaRPr/>
          </a:p>
        </p:txBody>
      </p:sp>
      <p:sp>
        <p:nvSpPr>
          <p:cNvPr id="119" name="Google Shape;119;p18"/>
          <p:cNvSpPr txBox="1"/>
          <p:nvPr>
            <p:ph idx="2" type="body"/>
          </p:nvPr>
        </p:nvSpPr>
        <p:spPr>
          <a:xfrm>
            <a:off x="6576978" y="2638044"/>
            <a:ext cx="2821488" cy="31019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GB"/>
              <a:t>The control scheme is very simple, making use of the arrow keys for movement and the escape key to enter the in-game menu.</a:t>
            </a:r>
            <a:endParaRPr/>
          </a:p>
        </p:txBody>
      </p:sp>
      <p:sp>
        <p:nvSpPr>
          <p:cNvPr id="120" name="Google Shape;120;p18"/>
          <p:cNvSpPr/>
          <p:nvPr/>
        </p:nvSpPr>
        <p:spPr>
          <a:xfrm>
            <a:off x="3279529" y="2671601"/>
            <a:ext cx="553256"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ESC</a:t>
            </a:r>
            <a:endParaRPr/>
          </a:p>
        </p:txBody>
      </p:sp>
      <p:sp>
        <p:nvSpPr>
          <p:cNvPr id="121" name="Google Shape;121;p18"/>
          <p:cNvSpPr/>
          <p:nvPr/>
        </p:nvSpPr>
        <p:spPr>
          <a:xfrm rot="10800000">
            <a:off x="3406757" y="3091420"/>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2" name="Google Shape;122;p18"/>
          <p:cNvSpPr/>
          <p:nvPr/>
        </p:nvSpPr>
        <p:spPr>
          <a:xfrm>
            <a:off x="3406757" y="3487892"/>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3" name="Google Shape;123;p18"/>
          <p:cNvSpPr/>
          <p:nvPr/>
        </p:nvSpPr>
        <p:spPr>
          <a:xfrm rot="5400000">
            <a:off x="3406757" y="3884364"/>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4" name="Google Shape;124;p18"/>
          <p:cNvSpPr/>
          <p:nvPr/>
        </p:nvSpPr>
        <p:spPr>
          <a:xfrm rot="-5400000">
            <a:off x="3406757" y="4279385"/>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cxnSp>
        <p:nvCxnSpPr>
          <p:cNvPr id="125" name="Google Shape;125;p18"/>
          <p:cNvCxnSpPr/>
          <p:nvPr/>
        </p:nvCxnSpPr>
        <p:spPr>
          <a:xfrm>
            <a:off x="6096000" y="2939722"/>
            <a:ext cx="0" cy="2486187"/>
          </a:xfrm>
          <a:prstGeom prst="straightConnector1">
            <a:avLst/>
          </a:prstGeom>
          <a:noFill/>
          <a:ln cap="flat" cmpd="sng" w="9525">
            <a:solidFill>
              <a:schemeClr val="dk1"/>
            </a:solidFill>
            <a:prstDash val="solid"/>
            <a:round/>
            <a:headEnd len="sm" w="sm" type="none"/>
            <a:tailEnd len="sm" w="sm" type="none"/>
          </a:ln>
        </p:spPr>
      </p:cxnSp>
      <p:sp>
        <p:nvSpPr>
          <p:cNvPr id="126" name="Google Shape;126;p18"/>
          <p:cNvSpPr/>
          <p:nvPr/>
        </p:nvSpPr>
        <p:spPr>
          <a:xfrm>
            <a:off x="2887132" y="2671949"/>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P</a:t>
            </a:r>
            <a:endParaRPr/>
          </a:p>
        </p:txBody>
      </p:sp>
      <p:sp>
        <p:nvSpPr>
          <p:cNvPr id="127" name="Google Shape;127;p18"/>
          <p:cNvSpPr/>
          <p:nvPr/>
        </p:nvSpPr>
        <p:spPr>
          <a:xfrm>
            <a:off x="3923873" y="2671601"/>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M</a:t>
            </a:r>
            <a:endParaRPr/>
          </a:p>
        </p:txBody>
      </p:sp>
      <p:sp>
        <p:nvSpPr>
          <p:cNvPr id="128" name="Google Shape;128;p18"/>
          <p:cNvSpPr/>
          <p:nvPr/>
        </p:nvSpPr>
        <p:spPr>
          <a:xfrm>
            <a:off x="2850875" y="4652352"/>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1</a:t>
            </a:r>
            <a:endParaRPr/>
          </a:p>
        </p:txBody>
      </p:sp>
      <p:sp>
        <p:nvSpPr>
          <p:cNvPr id="129" name="Google Shape;129;p18"/>
          <p:cNvSpPr/>
          <p:nvPr/>
        </p:nvSpPr>
        <p:spPr>
          <a:xfrm>
            <a:off x="3223490" y="4652351"/>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2</a:t>
            </a:r>
            <a:endParaRPr/>
          </a:p>
        </p:txBody>
      </p:sp>
      <p:sp>
        <p:nvSpPr>
          <p:cNvPr id="130" name="Google Shape;130;p18"/>
          <p:cNvSpPr/>
          <p:nvPr/>
        </p:nvSpPr>
        <p:spPr>
          <a:xfrm>
            <a:off x="3596105" y="4652350"/>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3</a:t>
            </a:r>
            <a:endParaRPr/>
          </a:p>
        </p:txBody>
      </p:sp>
      <p:sp>
        <p:nvSpPr>
          <p:cNvPr id="131" name="Google Shape;131;p18"/>
          <p:cNvSpPr/>
          <p:nvPr/>
        </p:nvSpPr>
        <p:spPr>
          <a:xfrm>
            <a:off x="3974393" y="4652350"/>
            <a:ext cx="298800" cy="298103"/>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19"/>
          <p:cNvPicPr preferRelativeResize="0"/>
          <p:nvPr/>
        </p:nvPicPr>
        <p:blipFill rotWithShape="1">
          <a:blip r:embed="rId3">
            <a:alphaModFix amt="5000"/>
          </a:blip>
          <a:srcRect b="0" l="0" r="0" t="0"/>
          <a:stretch/>
        </p:blipFill>
        <p:spPr>
          <a:xfrm rot="1050765">
            <a:off x="-1384982" y="-980534"/>
            <a:ext cx="8795859" cy="8819068"/>
          </a:xfrm>
          <a:prstGeom prst="rect">
            <a:avLst/>
          </a:prstGeom>
          <a:noFill/>
          <a:ln>
            <a:noFill/>
          </a:ln>
        </p:spPr>
      </p:pic>
      <p:sp>
        <p:nvSpPr>
          <p:cNvPr id="137" name="Google Shape;137;p19"/>
          <p:cNvSpPr/>
          <p:nvPr/>
        </p:nvSpPr>
        <p:spPr>
          <a:xfrm>
            <a:off x="6096000" y="0"/>
            <a:ext cx="6096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8" name="Google Shape;138;p19"/>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200"/>
              <a:buFont typeface="Gill Sans"/>
              <a:buNone/>
            </a:pPr>
            <a:r>
              <a:rPr lang="en-GB"/>
              <a:t>MENU NAVIGATION</a:t>
            </a:r>
            <a:endParaRPr/>
          </a:p>
        </p:txBody>
      </p:sp>
      <p:sp>
        <p:nvSpPr>
          <p:cNvPr id="139" name="Google Shape;139;p19"/>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00"/>
              <a:buNone/>
            </a:pPr>
            <a:r>
              <a:rPr lang="en-GB"/>
              <a:t>On the main menu there are four buttons:</a:t>
            </a:r>
            <a:endParaRPr/>
          </a:p>
          <a:p>
            <a:pPr indent="-228600" lvl="0" marL="228600" rtl="0" algn="l">
              <a:lnSpc>
                <a:spcPct val="100000"/>
              </a:lnSpc>
              <a:spcBef>
                <a:spcPts val="1000"/>
              </a:spcBef>
              <a:spcAft>
                <a:spcPts val="0"/>
              </a:spcAft>
              <a:buSzPts val="1900"/>
              <a:buChar char="•"/>
            </a:pPr>
            <a:r>
              <a:rPr lang="en-GB"/>
              <a:t>New Game: begins a new game of Kroy, and allows you to choose your desired truck with which to play the game with.</a:t>
            </a:r>
            <a:endParaRPr/>
          </a:p>
          <a:p>
            <a:pPr indent="-228600" lvl="0" marL="228600" rtl="0" algn="l">
              <a:lnSpc>
                <a:spcPct val="100000"/>
              </a:lnSpc>
              <a:spcBef>
                <a:spcPts val="1000"/>
              </a:spcBef>
              <a:spcAft>
                <a:spcPts val="0"/>
              </a:spcAft>
              <a:buSzPts val="1900"/>
              <a:buChar char="•"/>
            </a:pPr>
            <a:r>
              <a:rPr lang="en-GB"/>
              <a:t>Options: takes you through to the options menu(s), allowing you to tweak and change the settings for the game such as volume and enabling/disabling music.</a:t>
            </a:r>
            <a:endParaRPr/>
          </a:p>
          <a:p>
            <a:pPr indent="-228600" lvl="0" marL="228600" rtl="0" algn="l">
              <a:lnSpc>
                <a:spcPct val="100000"/>
              </a:lnSpc>
              <a:spcBef>
                <a:spcPts val="1000"/>
              </a:spcBef>
              <a:spcAft>
                <a:spcPts val="0"/>
              </a:spcAft>
              <a:buSzPts val="1900"/>
              <a:buChar char="•"/>
            </a:pPr>
            <a:r>
              <a:rPr lang="en-GB"/>
              <a:t>Minigame: launches the minigame.</a:t>
            </a:r>
            <a:endParaRPr/>
          </a:p>
          <a:p>
            <a:pPr indent="-228600" lvl="0" marL="228600" rtl="0" algn="l">
              <a:lnSpc>
                <a:spcPct val="100000"/>
              </a:lnSpc>
              <a:spcBef>
                <a:spcPts val="1000"/>
              </a:spcBef>
              <a:spcAft>
                <a:spcPts val="0"/>
              </a:spcAft>
              <a:buSzPts val="1900"/>
              <a:buChar char="•"/>
            </a:pPr>
            <a:r>
              <a:rPr lang="en-GB"/>
              <a:t>Controls: shows the keys are used for game</a:t>
            </a:r>
            <a:endParaRPr/>
          </a:p>
          <a:p>
            <a:pPr indent="-228600" lvl="0" marL="228600" rtl="0" algn="l">
              <a:lnSpc>
                <a:spcPct val="100000"/>
              </a:lnSpc>
              <a:spcBef>
                <a:spcPts val="1000"/>
              </a:spcBef>
              <a:spcAft>
                <a:spcPts val="0"/>
              </a:spcAft>
              <a:buSzPts val="1900"/>
              <a:buChar char="•"/>
            </a:pPr>
            <a:r>
              <a:rPr lang="en-GB"/>
              <a:t>Exit: closes the game/application.</a:t>
            </a:r>
            <a:endParaRPr/>
          </a:p>
          <a:p>
            <a:pPr indent="0" lvl="0" marL="0" rtl="0" algn="l">
              <a:lnSpc>
                <a:spcPct val="100000"/>
              </a:lnSpc>
              <a:spcBef>
                <a:spcPts val="1000"/>
              </a:spcBef>
              <a:spcAft>
                <a:spcPts val="0"/>
              </a:spcAft>
              <a:buSzPts val="1900"/>
              <a:buNone/>
            </a:pPr>
            <a:r>
              <a:t/>
            </a:r>
            <a:endParaRPr/>
          </a:p>
        </p:txBody>
      </p:sp>
      <p:sp>
        <p:nvSpPr>
          <p:cNvPr id="140" name="Google Shape;140;p19"/>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Autofit/>
          </a:bodyPr>
          <a:lstStyle/>
          <a:p>
            <a:pPr indent="0" lvl="0" marL="0" rtl="0" algn="ctr">
              <a:lnSpc>
                <a:spcPct val="100000"/>
              </a:lnSpc>
              <a:spcBef>
                <a:spcPts val="0"/>
              </a:spcBef>
              <a:spcAft>
                <a:spcPts val="0"/>
              </a:spcAft>
              <a:buSzPts val="1500"/>
              <a:buNone/>
            </a:pPr>
            <a:r>
              <a:rPr lang="en-GB"/>
              <a:t>How to navigate the in-game menus.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mt="5000"/>
          </a:blip>
          <a:srcRect b="0" l="0" r="0" t="0"/>
          <a:stretch/>
        </p:blipFill>
        <p:spPr>
          <a:xfrm rot="1147817">
            <a:off x="-1401863" y="-770889"/>
            <a:ext cx="8829622" cy="8829622"/>
          </a:xfrm>
          <a:prstGeom prst="rect">
            <a:avLst/>
          </a:prstGeom>
          <a:noFill/>
          <a:ln>
            <a:noFill/>
          </a:ln>
        </p:spPr>
      </p:pic>
      <p:sp>
        <p:nvSpPr>
          <p:cNvPr id="146" name="Google Shape;146;p20"/>
          <p:cNvSpPr/>
          <p:nvPr/>
        </p:nvSpPr>
        <p:spPr>
          <a:xfrm>
            <a:off x="6096000" y="0"/>
            <a:ext cx="6096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7" name="Google Shape;147;p20"/>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200"/>
              <a:buFont typeface="Gill Sans"/>
              <a:buNone/>
            </a:pPr>
            <a:r>
              <a:rPr lang="en-GB"/>
              <a:t>OPTIONS</a:t>
            </a:r>
            <a:endParaRPr/>
          </a:p>
        </p:txBody>
      </p:sp>
      <p:sp>
        <p:nvSpPr>
          <p:cNvPr id="148" name="Google Shape;148;p20"/>
          <p:cNvSpPr txBox="1"/>
          <p:nvPr>
            <p:ph idx="1" type="body"/>
          </p:nvPr>
        </p:nvSpPr>
        <p:spPr>
          <a:xfrm>
            <a:off x="6736080" y="485775"/>
            <a:ext cx="4815840" cy="6171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00"/>
              <a:buNone/>
            </a:pPr>
            <a:r>
              <a:rPr lang="en-GB"/>
              <a:t>When you are playing the game if you press M,P or esc keys, an option menu with 5 buttons would show up to choose from:</a:t>
            </a:r>
            <a:endParaRPr/>
          </a:p>
          <a:p>
            <a:pPr indent="-228600" lvl="0" marL="228600" rtl="0" algn="l">
              <a:lnSpc>
                <a:spcPct val="100000"/>
              </a:lnSpc>
              <a:spcBef>
                <a:spcPts val="1000"/>
              </a:spcBef>
              <a:spcAft>
                <a:spcPts val="0"/>
              </a:spcAft>
              <a:buSzPts val="1900"/>
              <a:buChar char="•"/>
            </a:pPr>
            <a:r>
              <a:rPr lang="en-GB"/>
              <a:t>Resume: exits the menu and returns to the game.</a:t>
            </a:r>
            <a:endParaRPr/>
          </a:p>
          <a:p>
            <a:pPr indent="-228600" lvl="0" marL="228600" rtl="0" algn="l">
              <a:lnSpc>
                <a:spcPct val="100000"/>
              </a:lnSpc>
              <a:spcBef>
                <a:spcPts val="1000"/>
              </a:spcBef>
              <a:spcAft>
                <a:spcPts val="0"/>
              </a:spcAft>
              <a:buSzPts val="1900"/>
              <a:buChar char="•"/>
            </a:pPr>
            <a:r>
              <a:rPr lang="en-GB"/>
              <a:t>Save: save the game</a:t>
            </a:r>
            <a:endParaRPr/>
          </a:p>
          <a:p>
            <a:pPr indent="-228600" lvl="0" marL="228600" rtl="0" algn="l">
              <a:lnSpc>
                <a:spcPct val="100000"/>
              </a:lnSpc>
              <a:spcBef>
                <a:spcPts val="1000"/>
              </a:spcBef>
              <a:spcAft>
                <a:spcPts val="0"/>
              </a:spcAft>
              <a:buSzPts val="1900"/>
              <a:buChar char="•"/>
            </a:pPr>
            <a:r>
              <a:rPr lang="en-GB"/>
              <a:t>Load: Load the last game</a:t>
            </a:r>
            <a:endParaRPr/>
          </a:p>
          <a:p>
            <a:pPr indent="-228600" lvl="0" marL="228600" rtl="0" algn="l">
              <a:lnSpc>
                <a:spcPct val="100000"/>
              </a:lnSpc>
              <a:spcBef>
                <a:spcPts val="1000"/>
              </a:spcBef>
              <a:spcAft>
                <a:spcPts val="0"/>
              </a:spcAft>
              <a:buSzPts val="1900"/>
              <a:buChar char="•"/>
            </a:pPr>
            <a:r>
              <a:rPr lang="en-GB"/>
              <a:t>Menu: takes you to the options menu (see below**).</a:t>
            </a:r>
            <a:endParaRPr/>
          </a:p>
          <a:p>
            <a:pPr indent="-228600" lvl="0" marL="228600" rtl="0" algn="l">
              <a:lnSpc>
                <a:spcPct val="100000"/>
              </a:lnSpc>
              <a:spcBef>
                <a:spcPts val="1000"/>
              </a:spcBef>
              <a:spcAft>
                <a:spcPts val="0"/>
              </a:spcAft>
              <a:buSzPts val="1900"/>
              <a:buChar char="•"/>
            </a:pPr>
            <a:r>
              <a:rPr lang="en-GB"/>
              <a:t>Exit: closes the game/application.</a:t>
            </a:r>
            <a:endParaRPr/>
          </a:p>
          <a:p>
            <a:pPr indent="0" lvl="0" marL="0" rtl="0" algn="l">
              <a:lnSpc>
                <a:spcPct val="100000"/>
              </a:lnSpc>
              <a:spcBef>
                <a:spcPts val="1000"/>
              </a:spcBef>
              <a:spcAft>
                <a:spcPts val="0"/>
              </a:spcAft>
              <a:buSzPts val="1900"/>
              <a:buNone/>
            </a:pPr>
            <a:r>
              <a:rPr lang="en-GB"/>
              <a:t>On the options menu** there are 5 buttons:</a:t>
            </a:r>
            <a:endParaRPr/>
          </a:p>
          <a:p>
            <a:pPr indent="-228600" lvl="0" marL="228600" rtl="0" algn="l">
              <a:lnSpc>
                <a:spcPct val="100000"/>
              </a:lnSpc>
              <a:spcBef>
                <a:spcPts val="1000"/>
              </a:spcBef>
              <a:spcAft>
                <a:spcPts val="0"/>
              </a:spcAft>
              <a:buSzPts val="1900"/>
              <a:buChar char="•"/>
            </a:pPr>
            <a:r>
              <a:rPr lang="en-GB"/>
              <a:t>Play/Stop Music: either enables or disables the background music.</a:t>
            </a:r>
            <a:endParaRPr/>
          </a:p>
          <a:p>
            <a:pPr indent="-228600" lvl="0" marL="228600" rtl="0" algn="l">
              <a:lnSpc>
                <a:spcPct val="100000"/>
              </a:lnSpc>
              <a:spcBef>
                <a:spcPts val="1000"/>
              </a:spcBef>
              <a:spcAft>
                <a:spcPts val="0"/>
              </a:spcAft>
              <a:buSzPts val="1900"/>
              <a:buChar char="•"/>
            </a:pPr>
            <a:r>
              <a:rPr lang="en-GB"/>
              <a:t>Mute/Unmute Volume: either enables or disables all game sounds.</a:t>
            </a:r>
            <a:endParaRPr/>
          </a:p>
          <a:p>
            <a:pPr indent="-228600" lvl="0" marL="228600" rtl="0" algn="l">
              <a:lnSpc>
                <a:spcPct val="100000"/>
              </a:lnSpc>
              <a:spcBef>
                <a:spcPts val="1000"/>
              </a:spcBef>
              <a:spcAft>
                <a:spcPts val="0"/>
              </a:spcAft>
              <a:buSzPts val="1900"/>
              <a:buChar char="•"/>
            </a:pPr>
            <a:r>
              <a:rPr lang="en-GB"/>
              <a:t>Back: returns you back to the main options page.</a:t>
            </a:r>
            <a:endParaRPr/>
          </a:p>
        </p:txBody>
      </p:sp>
      <p:sp>
        <p:nvSpPr>
          <p:cNvPr id="149" name="Google Shape;149;p20"/>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Autofit/>
          </a:bodyPr>
          <a:lstStyle/>
          <a:p>
            <a:pPr indent="0" lvl="0" marL="0" rtl="0" algn="ctr">
              <a:lnSpc>
                <a:spcPct val="100000"/>
              </a:lnSpc>
              <a:spcBef>
                <a:spcPts val="0"/>
              </a:spcBef>
              <a:spcAft>
                <a:spcPts val="0"/>
              </a:spcAft>
              <a:buSzPts val="1500"/>
              <a:buNone/>
            </a:pPr>
            <a:r>
              <a:rPr lang="en-GB"/>
              <a:t>How to change the options in-game.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Drive your fire engine around the map using the arrow keys.</a:t>
            </a:r>
            <a:endParaRPr/>
          </a:p>
          <a:p>
            <a:pPr indent="-228600" lvl="0" marL="228600" rtl="0" algn="l">
              <a:lnSpc>
                <a:spcPct val="100000"/>
              </a:lnSpc>
              <a:spcBef>
                <a:spcPts val="1000"/>
              </a:spcBef>
              <a:spcAft>
                <a:spcPts val="0"/>
              </a:spcAft>
              <a:buSzPts val="1800"/>
              <a:buChar char="•"/>
            </a:pPr>
            <a:r>
              <a:rPr lang="en-GB"/>
              <a:t>Get close to ET fortresses and your truck will automatically shoot water at them.</a:t>
            </a:r>
            <a:endParaRPr/>
          </a:p>
          <a:p>
            <a:pPr indent="-228600" lvl="0" marL="228600" rtl="0" algn="l">
              <a:lnSpc>
                <a:spcPct val="100000"/>
              </a:lnSpc>
              <a:spcBef>
                <a:spcPts val="1000"/>
              </a:spcBef>
              <a:spcAft>
                <a:spcPts val="0"/>
              </a:spcAft>
              <a:buSzPts val="1800"/>
              <a:buChar char="•"/>
            </a:pPr>
            <a:r>
              <a:rPr lang="en-GB"/>
              <a:t>ET fortresses will be destroyed once you have shot enough water at them.</a:t>
            </a:r>
            <a:endParaRPr/>
          </a:p>
          <a:p>
            <a:pPr indent="-228600" lvl="0" marL="228600" rtl="0" algn="l">
              <a:lnSpc>
                <a:spcPct val="100000"/>
              </a:lnSpc>
              <a:spcBef>
                <a:spcPts val="1000"/>
              </a:spcBef>
              <a:spcAft>
                <a:spcPts val="0"/>
              </a:spcAft>
              <a:buSzPts val="1800"/>
              <a:buChar char="•"/>
            </a:pPr>
            <a:r>
              <a:rPr lang="en-GB"/>
              <a:t>Avoid the projectiles shot by the fortresses, you can only get hit by 10!</a:t>
            </a:r>
            <a:endParaRPr/>
          </a:p>
        </p:txBody>
      </p:sp>
      <p:sp>
        <p:nvSpPr>
          <p:cNvPr id="155" name="Google Shape;155;p2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AIM OF THE GAME</a:t>
            </a:r>
            <a:endParaRPr/>
          </a:p>
        </p:txBody>
      </p:sp>
      <p:cxnSp>
        <p:nvCxnSpPr>
          <p:cNvPr id="156" name="Google Shape;156;p21"/>
          <p:cNvCxnSpPr/>
          <p:nvPr/>
        </p:nvCxnSpPr>
        <p:spPr>
          <a:xfrm>
            <a:off x="6096000" y="2671601"/>
            <a:ext cx="0" cy="1906236"/>
          </a:xfrm>
          <a:prstGeom prst="straightConnector1">
            <a:avLst/>
          </a:prstGeom>
          <a:noFill/>
          <a:ln cap="flat" cmpd="sng" w="9525">
            <a:solidFill>
              <a:schemeClr val="dk1"/>
            </a:solidFill>
            <a:prstDash val="solid"/>
            <a:round/>
            <a:headEnd len="sm" w="sm" type="none"/>
            <a:tailEnd len="sm" w="sm" type="none"/>
          </a:ln>
        </p:spPr>
      </p:cxnSp>
      <p:sp>
        <p:nvSpPr>
          <p:cNvPr id="157" name="Google Shape;157;p21"/>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The blue bar above your truck shows how much water you have in your tank.</a:t>
            </a:r>
            <a:endParaRPr/>
          </a:p>
          <a:p>
            <a:pPr indent="-228600" lvl="0" marL="228600" rtl="0" algn="l">
              <a:lnSpc>
                <a:spcPct val="100000"/>
              </a:lnSpc>
              <a:spcBef>
                <a:spcPts val="1000"/>
              </a:spcBef>
              <a:spcAft>
                <a:spcPts val="0"/>
              </a:spcAft>
              <a:buSzPts val="1800"/>
              <a:buChar char="•"/>
            </a:pPr>
            <a:r>
              <a:rPr lang="en-GB"/>
              <a:t>Return to the fire station (see map) in order to refill your tank with water.</a:t>
            </a:r>
            <a:endParaRPr/>
          </a:p>
          <a:p>
            <a:pPr indent="-228600" lvl="0" marL="228600" rtl="0" algn="l">
              <a:lnSpc>
                <a:spcPct val="100000"/>
              </a:lnSpc>
              <a:spcBef>
                <a:spcPts val="1000"/>
              </a:spcBef>
              <a:spcAft>
                <a:spcPts val="0"/>
              </a:spcAft>
              <a:buSzPts val="1800"/>
              <a:buChar char="•"/>
            </a:pPr>
            <a:r>
              <a:rPr lang="en-GB"/>
              <a:t>You will be returned to the fire station automatically when your truck is destroyed. You only have 4 lives/trucks, so be careful!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NAVIGATING THE MAP</a:t>
            </a:r>
            <a:endParaRPr/>
          </a:p>
        </p:txBody>
      </p:sp>
      <p:pic>
        <p:nvPicPr>
          <p:cNvPr descr="A circuit board&#10;&#10;Description automatically generated" id="163" name="Google Shape;163;p22"/>
          <p:cNvPicPr preferRelativeResize="0"/>
          <p:nvPr>
            <p:ph idx="1" type="body"/>
          </p:nvPr>
        </p:nvPicPr>
        <p:blipFill rotWithShape="1">
          <a:blip r:embed="rId3">
            <a:alphaModFix/>
          </a:blip>
          <a:srcRect b="0" l="0" r="0" t="0"/>
          <a:stretch/>
        </p:blipFill>
        <p:spPr>
          <a:xfrm>
            <a:off x="1972271" y="2638425"/>
            <a:ext cx="3489721" cy="3101975"/>
          </a:xfrm>
          <a:prstGeom prst="rect">
            <a:avLst/>
          </a:prstGeom>
          <a:noFill/>
          <a:ln>
            <a:noFill/>
          </a:ln>
        </p:spPr>
      </p:pic>
      <p:sp>
        <p:nvSpPr>
          <p:cNvPr id="164" name="Google Shape;164;p22"/>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This is the map, based on the city of York.</a:t>
            </a:r>
            <a:endParaRPr/>
          </a:p>
          <a:p>
            <a:pPr indent="-228600" lvl="0" marL="228600" rtl="0" algn="l">
              <a:lnSpc>
                <a:spcPct val="100000"/>
              </a:lnSpc>
              <a:spcBef>
                <a:spcPts val="1000"/>
              </a:spcBef>
              <a:spcAft>
                <a:spcPts val="0"/>
              </a:spcAft>
              <a:buSzPts val="1800"/>
              <a:buChar char="•"/>
            </a:pPr>
            <a:r>
              <a:rPr lang="en-GB"/>
              <a:t>Drive on roads, grass and dirt, but you will not be able to drive through buildings, structures or rivers.</a:t>
            </a:r>
            <a:endParaRPr/>
          </a:p>
          <a:p>
            <a:pPr indent="-228600" lvl="0" marL="228600" rtl="0" algn="l">
              <a:lnSpc>
                <a:spcPct val="100000"/>
              </a:lnSpc>
              <a:spcBef>
                <a:spcPts val="1000"/>
              </a:spcBef>
              <a:spcAft>
                <a:spcPts val="0"/>
              </a:spcAft>
              <a:buSzPts val="1800"/>
              <a:buChar char="•"/>
            </a:pPr>
            <a:r>
              <a:rPr lang="en-GB"/>
              <a:t>The fire station is your base of operations. Return here in your truck in order to refill your water tank.</a:t>
            </a:r>
            <a:endParaRPr/>
          </a:p>
        </p:txBody>
      </p:sp>
      <p:pic>
        <p:nvPicPr>
          <p:cNvPr id="165" name="Google Shape;165;p22"/>
          <p:cNvPicPr preferRelativeResize="0"/>
          <p:nvPr/>
        </p:nvPicPr>
        <p:blipFill rotWithShape="1">
          <a:blip r:embed="rId4">
            <a:alphaModFix/>
          </a:blip>
          <a:srcRect b="16933" l="21315" r="20982" t="4039"/>
          <a:stretch/>
        </p:blipFill>
        <p:spPr>
          <a:xfrm>
            <a:off x="4249629" y="2423076"/>
            <a:ext cx="1454677" cy="1328183"/>
          </a:xfrm>
          <a:prstGeom prst="rect">
            <a:avLst/>
          </a:prstGeom>
          <a:noFill/>
          <a:ln cap="flat" cmpd="sng" w="12700">
            <a:solidFill>
              <a:schemeClr val="dk1"/>
            </a:solidFill>
            <a:prstDash val="solid"/>
            <a:round/>
            <a:headEnd len="sm" w="sm" type="none"/>
            <a:tailEnd len="sm" w="sm" type="none"/>
          </a:ln>
          <a:effectLst>
            <a:outerShdw blurRad="50800" rotWithShape="0" algn="tr" dir="8100000" dist="38100">
              <a:srgbClr val="000000">
                <a:alpha val="40000"/>
              </a:srgbClr>
            </a:outerShdw>
          </a:effectLst>
        </p:spPr>
      </p:pic>
      <p:sp>
        <p:nvSpPr>
          <p:cNvPr id="166" name="Google Shape;166;p22"/>
          <p:cNvSpPr/>
          <p:nvPr/>
        </p:nvSpPr>
        <p:spPr>
          <a:xfrm>
            <a:off x="3636168" y="3636169"/>
            <a:ext cx="307181" cy="283369"/>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cxnSp>
        <p:nvCxnSpPr>
          <p:cNvPr id="167" name="Google Shape;167;p22"/>
          <p:cNvCxnSpPr/>
          <p:nvPr/>
        </p:nvCxnSpPr>
        <p:spPr>
          <a:xfrm flipH="1" rot="10800000">
            <a:off x="3943349" y="3751259"/>
            <a:ext cx="1760957" cy="168279"/>
          </a:xfrm>
          <a:prstGeom prst="straightConnector1">
            <a:avLst/>
          </a:prstGeom>
          <a:noFill/>
          <a:ln cap="flat" cmpd="sng" w="9525">
            <a:solidFill>
              <a:schemeClr val="dk1"/>
            </a:solidFill>
            <a:prstDash val="solid"/>
            <a:round/>
            <a:headEnd len="sm" w="sm" type="none"/>
            <a:tailEnd len="sm" w="sm" type="none"/>
          </a:ln>
        </p:spPr>
      </p:cxnSp>
      <p:cxnSp>
        <p:nvCxnSpPr>
          <p:cNvPr id="168" name="Google Shape;168;p22"/>
          <p:cNvCxnSpPr/>
          <p:nvPr/>
        </p:nvCxnSpPr>
        <p:spPr>
          <a:xfrm flipH="1" rot="10800000">
            <a:off x="3636168" y="2423076"/>
            <a:ext cx="613461" cy="1213093"/>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Gill Sans"/>
              <a:buNone/>
            </a:pPr>
            <a:r>
              <a:rPr lang="en-GB"/>
              <a:t>POWER UPS</a:t>
            </a:r>
            <a:endParaRPr/>
          </a:p>
        </p:txBody>
      </p:sp>
      <p:sp>
        <p:nvSpPr>
          <p:cNvPr id="174" name="Google Shape;174;p23"/>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GB"/>
              <a:t>During the game some power ups will show up on the map, as shown in the picture. Collecting them will give your truck a special ability or upgrade corresponding to the key below:</a:t>
            </a:r>
            <a:endParaRPr/>
          </a:p>
        </p:txBody>
      </p:sp>
      <p:pic>
        <p:nvPicPr>
          <p:cNvPr descr="A circuit board&#10;&#10;Description automatically generated" id="175" name="Google Shape;175;p23"/>
          <p:cNvPicPr preferRelativeResize="0"/>
          <p:nvPr/>
        </p:nvPicPr>
        <p:blipFill rotWithShape="1">
          <a:blip r:embed="rId3">
            <a:alphaModFix/>
          </a:blip>
          <a:srcRect b="0" l="0" r="0" t="0"/>
          <a:stretch/>
        </p:blipFill>
        <p:spPr>
          <a:xfrm>
            <a:off x="1313058" y="2638045"/>
            <a:ext cx="4270247" cy="2934530"/>
          </a:xfrm>
          <a:prstGeom prst="rect">
            <a:avLst/>
          </a:prstGeom>
          <a:noFill/>
          <a:ln>
            <a:noFill/>
          </a:ln>
        </p:spPr>
      </p:pic>
      <p:sp>
        <p:nvSpPr>
          <p:cNvPr id="176" name="Google Shape;176;p23"/>
          <p:cNvSpPr/>
          <p:nvPr/>
        </p:nvSpPr>
        <p:spPr>
          <a:xfrm>
            <a:off x="1800225" y="3843338"/>
            <a:ext cx="514229" cy="58578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cxnSp>
        <p:nvCxnSpPr>
          <p:cNvPr id="177" name="Google Shape;177;p23"/>
          <p:cNvCxnSpPr/>
          <p:nvPr/>
        </p:nvCxnSpPr>
        <p:spPr>
          <a:xfrm rot="10800000">
            <a:off x="1014284" y="2881840"/>
            <a:ext cx="785941" cy="961498"/>
          </a:xfrm>
          <a:prstGeom prst="straightConnector1">
            <a:avLst/>
          </a:prstGeom>
          <a:noFill/>
          <a:ln cap="flat" cmpd="sng" w="9525">
            <a:solidFill>
              <a:schemeClr val="dk1"/>
            </a:solidFill>
            <a:prstDash val="solid"/>
            <a:round/>
            <a:headEnd len="sm" w="sm" type="none"/>
            <a:tailEnd len="sm" w="sm" type="none"/>
          </a:ln>
        </p:spPr>
      </p:cxnSp>
      <p:sp>
        <p:nvSpPr>
          <p:cNvPr id="178" name="Google Shape;178;p23"/>
          <p:cNvSpPr txBox="1"/>
          <p:nvPr/>
        </p:nvSpPr>
        <p:spPr>
          <a:xfrm>
            <a:off x="111392" y="2453378"/>
            <a:ext cx="10793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chemeClr val="dk1"/>
                </a:solidFill>
                <a:latin typeface="Gill Sans"/>
                <a:ea typeface="Gill Sans"/>
                <a:cs typeface="Gill Sans"/>
                <a:sym typeface="Gill Sans"/>
              </a:rPr>
              <a:t>Power up</a:t>
            </a:r>
            <a:endParaRPr/>
          </a:p>
        </p:txBody>
      </p:sp>
      <p:graphicFrame>
        <p:nvGraphicFramePr>
          <p:cNvPr id="179" name="Google Shape;179;p23"/>
          <p:cNvGraphicFramePr/>
          <p:nvPr/>
        </p:nvGraphicFramePr>
        <p:xfrm>
          <a:off x="6515375" y="4208500"/>
          <a:ext cx="3000000" cy="3000000"/>
        </p:xfrm>
        <a:graphic>
          <a:graphicData uri="http://schemas.openxmlformats.org/drawingml/2006/table">
            <a:tbl>
              <a:tblPr>
                <a:noFill/>
                <a:tableStyleId>{DFB9EEE4-9923-4642-9107-8387AB1AC622}</a:tableStyleId>
              </a:tblPr>
              <a:tblGrid>
                <a:gridCol w="874300"/>
                <a:gridCol w="4245000"/>
              </a:tblGrid>
              <a:tr h="396225">
                <a:tc>
                  <a:txBody>
                    <a:bodyPr/>
                    <a:lstStyle/>
                    <a:p>
                      <a:pPr indent="0" lvl="0" marL="0" rtl="0" algn="l">
                        <a:spcBef>
                          <a:spcPts val="0"/>
                        </a:spcBef>
                        <a:spcAft>
                          <a:spcPts val="0"/>
                        </a:spcAft>
                        <a:buNone/>
                      </a:pPr>
                      <a:r>
                        <a:rPr lang="en-GB"/>
                        <a:t>Colour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Upgrade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lang="en-GB"/>
                        <a:t>Increase the truck’s damage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GB"/>
                        <a:t>Repair the truck to full health</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lang="en-GB"/>
                        <a:t>Refill the truck’s water tanks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GB"/>
                        <a:t>Increase the truck’s speed</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lang="en-GB"/>
                        <a:t>Make the truck invincible for 10 seconds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